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EA0"/>
    <a:srgbClr val="FFFFCC"/>
    <a:srgbClr val="FFFF99"/>
    <a:srgbClr val="FFCCFF"/>
    <a:srgbClr val="FF99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>
        <p:scale>
          <a:sx n="124" d="100"/>
          <a:sy n="124" d="100"/>
        </p:scale>
        <p:origin x="390" y="-4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9703E-B332-4B48-AE18-6D8002B9057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6154-8A40-4FBC-96CC-3DAA11BD3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0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71675" y="808038"/>
            <a:ext cx="2794000" cy="40401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50A3-C194-4580-A602-D9377A9CB7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25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50A3-C194-4580-A602-D9377A9CB78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55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8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24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45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42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0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1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9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9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54C1B-4D72-4FDE-BA66-CD30142805DE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12084-2167-4524-BE01-C5E679D67E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1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70237E1-1611-E13F-1BE9-79E6F6745415}"/>
              </a:ext>
            </a:extLst>
          </p:cNvPr>
          <p:cNvSpPr/>
          <p:nvPr/>
        </p:nvSpPr>
        <p:spPr>
          <a:xfrm>
            <a:off x="36646" y="4325870"/>
            <a:ext cx="6795194" cy="5575016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A6F2BDA-BE79-D13C-E825-B2FBD140902F}"/>
              </a:ext>
            </a:extLst>
          </p:cNvPr>
          <p:cNvSpPr txBox="1"/>
          <p:nvPr/>
        </p:nvSpPr>
        <p:spPr>
          <a:xfrm>
            <a:off x="5263672" y="2100381"/>
            <a:ext cx="96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愛好会　</a:t>
            </a:r>
            <a:endParaRPr kumimoji="1" lang="en-US" altLang="ja-JP" sz="9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「自分クイズ</a:t>
            </a:r>
            <a:r>
              <a:rPr kumimoji="1"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D32068-8942-DBE6-309D-00F1E0B58118}"/>
              </a:ext>
            </a:extLst>
          </p:cNvPr>
          <p:cNvSpPr txBox="1"/>
          <p:nvPr/>
        </p:nvSpPr>
        <p:spPr>
          <a:xfrm>
            <a:off x="36646" y="5114"/>
            <a:ext cx="6784707" cy="11774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74F3CABF-F031-36C3-E803-FDA634C66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75790"/>
              </p:ext>
            </p:extLst>
          </p:nvPr>
        </p:nvGraphicFramePr>
        <p:xfrm>
          <a:off x="40364" y="1194078"/>
          <a:ext cx="6803997" cy="3096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12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ja-JP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火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木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金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0070C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土</a:t>
                      </a:r>
                      <a:endParaRPr lang="ja-JP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</a:t>
                      </a:r>
                      <a:endParaRPr lang="en-US" altLang="ja-JP" sz="1000" b="1" i="0" u="none" strike="noStrike" dirty="0">
                        <a:solidFill>
                          <a:schemeClr val="accent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28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１０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１１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１２</a:t>
                      </a:r>
                      <a:endParaRPr lang="en-US" altLang="ja-JP" sz="1000" b="1" i="0" u="none" strike="noStrike" dirty="0">
                        <a:solidFill>
                          <a:srgbClr val="0070C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28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１３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１４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１５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１６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１７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１８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１９</a:t>
                      </a:r>
                      <a:endParaRPr lang="en-US" altLang="ja-JP" sz="1000" b="1" i="0" u="none" strike="noStrike" dirty="0">
                        <a:solidFill>
                          <a:srgbClr val="0070C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28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２０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２１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２２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２３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２４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２５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２６</a:t>
                      </a:r>
                      <a:endParaRPr lang="en-US" altLang="ja-JP" sz="1000" b="1" i="0" u="none" strike="noStrike" dirty="0">
                        <a:solidFill>
                          <a:srgbClr val="0070C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0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２７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２８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２９</a:t>
                      </a:r>
                      <a:endParaRPr lang="en-US" altLang="ja-JP" sz="1000" b="1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t"/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t"/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３０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３１</a:t>
                      </a:r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altLang="ja-JP" sz="1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altLang="ja-JP" sz="1000" b="1" i="0" u="none" strike="noStrike" dirty="0">
                        <a:solidFill>
                          <a:srgbClr val="0070C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68" y="-84294"/>
            <a:ext cx="1100902" cy="1267368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952871C-6CA1-1F37-BDE4-46F4FB2B8E85}"/>
              </a:ext>
            </a:extLst>
          </p:cNvPr>
          <p:cNvSpPr txBox="1"/>
          <p:nvPr/>
        </p:nvSpPr>
        <p:spPr>
          <a:xfrm>
            <a:off x="1928661" y="42712"/>
            <a:ext cx="3850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中高生ひろば蒲田</a:t>
            </a:r>
            <a:endParaRPr kumimoji="1"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イベントカレンダー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5F6C5A-3F4C-844B-4216-A372E0E06734}"/>
              </a:ext>
            </a:extLst>
          </p:cNvPr>
          <p:cNvSpPr/>
          <p:nvPr/>
        </p:nvSpPr>
        <p:spPr>
          <a:xfrm>
            <a:off x="5982822" y="2193435"/>
            <a:ext cx="754676" cy="37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3F8A23-2F1A-7FBE-1D4B-A7689989D253}"/>
              </a:ext>
            </a:extLst>
          </p:cNvPr>
          <p:cNvSpPr txBox="1"/>
          <p:nvPr/>
        </p:nvSpPr>
        <p:spPr>
          <a:xfrm>
            <a:off x="5967095" y="2246158"/>
            <a:ext cx="82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未来さがし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04703B-A338-967F-891C-8943D0250F91}"/>
              </a:ext>
            </a:extLst>
          </p:cNvPr>
          <p:cNvSpPr/>
          <p:nvPr/>
        </p:nvSpPr>
        <p:spPr>
          <a:xfrm>
            <a:off x="1111470" y="3317647"/>
            <a:ext cx="754676" cy="37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041D25-9C61-8FC4-61D2-F89DD5930294}"/>
              </a:ext>
            </a:extLst>
          </p:cNvPr>
          <p:cNvSpPr txBox="1"/>
          <p:nvPr/>
        </p:nvSpPr>
        <p:spPr>
          <a:xfrm>
            <a:off x="1051024" y="3355763"/>
            <a:ext cx="113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アクティブタイム</a:t>
            </a:r>
            <a:endParaRPr kumimoji="1" lang="en-US" altLang="ja-JP" sz="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「</a:t>
            </a:r>
            <a:r>
              <a:rPr kumimoji="1" lang="en-US" altLang="ja-JP" sz="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Let’s</a:t>
            </a:r>
            <a:r>
              <a:rPr kumimoji="1" lang="ja-JP" altLang="en-US" sz="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ダンス」</a:t>
            </a:r>
          </a:p>
        </p:txBody>
      </p:sp>
      <p:pic>
        <p:nvPicPr>
          <p:cNvPr id="24" name="図 23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C8F39BA-18D0-53A3-B94C-CF189A9B1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5" y="92095"/>
            <a:ext cx="1754780" cy="10403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0B13B8-6457-E596-CFCA-2B485131BC6D}"/>
              </a:ext>
            </a:extLst>
          </p:cNvPr>
          <p:cNvSpPr txBox="1"/>
          <p:nvPr/>
        </p:nvSpPr>
        <p:spPr>
          <a:xfrm rot="20662516">
            <a:off x="645564" y="473765"/>
            <a:ext cx="48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5D137D-CBE2-3692-C095-73364DBD5E45}"/>
              </a:ext>
            </a:extLst>
          </p:cNvPr>
          <p:cNvSpPr txBox="1"/>
          <p:nvPr/>
        </p:nvSpPr>
        <p:spPr>
          <a:xfrm rot="20491344">
            <a:off x="817650" y="410892"/>
            <a:ext cx="64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93DD27-CD3F-96D8-7890-BC1DA4670919}"/>
              </a:ext>
            </a:extLst>
          </p:cNvPr>
          <p:cNvSpPr txBox="1"/>
          <p:nvPr/>
        </p:nvSpPr>
        <p:spPr>
          <a:xfrm rot="21370461">
            <a:off x="998411" y="459221"/>
            <a:ext cx="599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A1130D-22FB-913F-5563-0FA785109D72}"/>
              </a:ext>
            </a:extLst>
          </p:cNvPr>
          <p:cNvSpPr txBox="1"/>
          <p:nvPr/>
        </p:nvSpPr>
        <p:spPr>
          <a:xfrm rot="482460">
            <a:off x="1180716" y="516362"/>
            <a:ext cx="85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ECC3C0-4018-00E6-15AA-DFF3482EDBD5}"/>
              </a:ext>
            </a:extLst>
          </p:cNvPr>
          <p:cNvSpPr txBox="1"/>
          <p:nvPr/>
        </p:nvSpPr>
        <p:spPr>
          <a:xfrm rot="627969">
            <a:off x="1363773" y="506823"/>
            <a:ext cx="550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C145A6-84F6-DD31-F4B2-E61214BFE0B2}"/>
              </a:ext>
            </a:extLst>
          </p:cNvPr>
          <p:cNvSpPr txBox="1"/>
          <p:nvPr/>
        </p:nvSpPr>
        <p:spPr>
          <a:xfrm>
            <a:off x="858996" y="704260"/>
            <a:ext cx="48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5ED733-1A61-66F3-40BC-F00073FBB5FF}"/>
              </a:ext>
            </a:extLst>
          </p:cNvPr>
          <p:cNvSpPr txBox="1"/>
          <p:nvPr/>
        </p:nvSpPr>
        <p:spPr>
          <a:xfrm>
            <a:off x="1067978" y="702471"/>
            <a:ext cx="6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55013D0-B576-0163-1204-D44432E1CCE1}"/>
              </a:ext>
            </a:extLst>
          </p:cNvPr>
          <p:cNvSpPr/>
          <p:nvPr/>
        </p:nvSpPr>
        <p:spPr>
          <a:xfrm>
            <a:off x="140627" y="4376507"/>
            <a:ext cx="3240000" cy="270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FAC4113-E662-32A8-9A3F-DA3DB9F61677}"/>
              </a:ext>
            </a:extLst>
          </p:cNvPr>
          <p:cNvSpPr/>
          <p:nvPr/>
        </p:nvSpPr>
        <p:spPr>
          <a:xfrm>
            <a:off x="3477134" y="4364178"/>
            <a:ext cx="3240000" cy="270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19777DD-99FE-E31B-377A-324E263649EA}"/>
              </a:ext>
            </a:extLst>
          </p:cNvPr>
          <p:cNvSpPr/>
          <p:nvPr/>
        </p:nvSpPr>
        <p:spPr>
          <a:xfrm>
            <a:off x="162065" y="7145048"/>
            <a:ext cx="6575433" cy="2700000"/>
          </a:xfrm>
          <a:prstGeom prst="roundRect">
            <a:avLst/>
          </a:prstGeom>
          <a:gradFill flip="none" rotWithShape="1">
            <a:gsLst>
              <a:gs pos="0">
                <a:srgbClr val="8AFEA0">
                  <a:tint val="66000"/>
                  <a:satMod val="160000"/>
                </a:srgbClr>
              </a:gs>
              <a:gs pos="50000">
                <a:srgbClr val="8AFEA0">
                  <a:tint val="44500"/>
                  <a:satMod val="160000"/>
                </a:srgbClr>
              </a:gs>
              <a:gs pos="100000">
                <a:srgbClr val="8AFE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8AFE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4" name="フローチャート: 処理 73">
            <a:extLst>
              <a:ext uri="{FF2B5EF4-FFF2-40B4-BE49-F238E27FC236}">
                <a16:creationId xmlns:a16="http://schemas.microsoft.com/office/drawing/2014/main" id="{6A7BD67B-5079-DAB3-58D3-3E27C4696F55}"/>
              </a:ext>
            </a:extLst>
          </p:cNvPr>
          <p:cNvSpPr/>
          <p:nvPr/>
        </p:nvSpPr>
        <p:spPr>
          <a:xfrm>
            <a:off x="1024765" y="4517952"/>
            <a:ext cx="1682761" cy="60287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B64FA99-C704-25F5-48A1-6243C1D6F9AB}"/>
              </a:ext>
            </a:extLst>
          </p:cNvPr>
          <p:cNvSpPr txBox="1"/>
          <p:nvPr/>
        </p:nvSpPr>
        <p:spPr>
          <a:xfrm>
            <a:off x="1198946" y="4622632"/>
            <a:ext cx="1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未来さがし</a:t>
            </a:r>
          </a:p>
        </p:txBody>
      </p:sp>
      <p:sp>
        <p:nvSpPr>
          <p:cNvPr id="75" name="フローチャート: 処理 74">
            <a:extLst>
              <a:ext uri="{FF2B5EF4-FFF2-40B4-BE49-F238E27FC236}">
                <a16:creationId xmlns:a16="http://schemas.microsoft.com/office/drawing/2014/main" id="{1CE84EFC-FB49-64B6-F170-D8FE80F37827}"/>
              </a:ext>
            </a:extLst>
          </p:cNvPr>
          <p:cNvSpPr/>
          <p:nvPr/>
        </p:nvSpPr>
        <p:spPr>
          <a:xfrm>
            <a:off x="3786540" y="4500153"/>
            <a:ext cx="2639386" cy="59846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B98AE9E-23E5-4E6F-F048-FD53C551ED29}"/>
              </a:ext>
            </a:extLst>
          </p:cNvPr>
          <p:cNvSpPr txBox="1"/>
          <p:nvPr/>
        </p:nvSpPr>
        <p:spPr>
          <a:xfrm>
            <a:off x="4211055" y="4511553"/>
            <a:ext cx="3677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アクティブタイム</a:t>
            </a:r>
            <a:endParaRPr kumimoji="1"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kumimoji="1"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Let'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ｓ！ダンス！」</a:t>
            </a:r>
          </a:p>
        </p:txBody>
      </p:sp>
      <p:sp>
        <p:nvSpPr>
          <p:cNvPr id="79" name="フローチャート: 処理 78">
            <a:extLst>
              <a:ext uri="{FF2B5EF4-FFF2-40B4-BE49-F238E27FC236}">
                <a16:creationId xmlns:a16="http://schemas.microsoft.com/office/drawing/2014/main" id="{A05F336A-5A86-68C3-4FE3-516163D71F2C}"/>
              </a:ext>
            </a:extLst>
          </p:cNvPr>
          <p:cNvSpPr/>
          <p:nvPr/>
        </p:nvSpPr>
        <p:spPr>
          <a:xfrm>
            <a:off x="2040870" y="7293809"/>
            <a:ext cx="2775396" cy="602878"/>
          </a:xfrm>
          <a:prstGeom prst="flowChartProcess">
            <a:avLst/>
          </a:prstGeom>
          <a:solidFill>
            <a:srgbClr val="8AFE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8B7A1E9-EFFC-A8B1-3260-97F02F4664A3}"/>
              </a:ext>
            </a:extLst>
          </p:cNvPr>
          <p:cNvSpPr txBox="1"/>
          <p:nvPr/>
        </p:nvSpPr>
        <p:spPr>
          <a:xfrm>
            <a:off x="2378112" y="7428717"/>
            <a:ext cx="325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工作「ジェルキャンドル」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87CF8D1-BA0B-5D84-4C36-76A4C81924E9}"/>
              </a:ext>
            </a:extLst>
          </p:cNvPr>
          <p:cNvSpPr txBox="1"/>
          <p:nvPr/>
        </p:nvSpPr>
        <p:spPr>
          <a:xfrm>
            <a:off x="4013497" y="5343656"/>
            <a:ext cx="2987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コーチと一緒にダンス★</a:t>
            </a:r>
          </a:p>
        </p:txBody>
      </p:sp>
      <p:pic>
        <p:nvPicPr>
          <p:cNvPr id="22" name="図 21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C4AB1B-8772-F6AE-BA6F-E7BCC6A7F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539">
            <a:off x="3641482" y="5793315"/>
            <a:ext cx="484084" cy="838369"/>
          </a:xfrm>
          <a:prstGeom prst="rect">
            <a:avLst/>
          </a:prstGeom>
        </p:spPr>
      </p:pic>
      <p:pic>
        <p:nvPicPr>
          <p:cNvPr id="28" name="図 2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594ADE5-D55B-6F7C-B9C9-8FA2EA46A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765">
            <a:off x="6296634" y="6110950"/>
            <a:ext cx="287327" cy="353533"/>
          </a:xfrm>
          <a:prstGeom prst="rect">
            <a:avLst/>
          </a:prstGeom>
        </p:spPr>
      </p:pic>
      <p:pic>
        <p:nvPicPr>
          <p:cNvPr id="31" name="図 3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8B5472-C0D3-B0C8-432D-06E4CDD788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544">
            <a:off x="6278411" y="5745453"/>
            <a:ext cx="287957" cy="281674"/>
          </a:xfrm>
          <a:prstGeom prst="rect">
            <a:avLst/>
          </a:prstGeom>
        </p:spPr>
      </p:pic>
      <p:pic>
        <p:nvPicPr>
          <p:cNvPr id="67" name="図 66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5DB2D5-E45E-9042-0E4D-5931AD6C40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47">
            <a:off x="2190951" y="2737019"/>
            <a:ext cx="692080" cy="308290"/>
          </a:xfrm>
          <a:prstGeom prst="rect">
            <a:avLst/>
          </a:prstGeom>
        </p:spPr>
      </p:pic>
      <p:pic>
        <p:nvPicPr>
          <p:cNvPr id="77" name="図 76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166EBF-3DE7-B2A3-C595-5AED9C5EF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9" y="2089691"/>
            <a:ext cx="571169" cy="487051"/>
          </a:xfrm>
          <a:prstGeom prst="rect">
            <a:avLst/>
          </a:prstGeom>
        </p:spPr>
      </p:pic>
      <p:pic>
        <p:nvPicPr>
          <p:cNvPr id="83" name="図 82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9685575-A886-0231-6119-99E5D9F2A1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3813" y="3225428"/>
            <a:ext cx="478494" cy="475150"/>
          </a:xfrm>
          <a:prstGeom prst="rect">
            <a:avLst/>
          </a:prstGeom>
        </p:spPr>
      </p:pic>
      <p:pic>
        <p:nvPicPr>
          <p:cNvPr id="85" name="図 84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A7EC2AE-2D69-B572-4E89-7F82C8356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66" y="1499055"/>
            <a:ext cx="518137" cy="51194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9A1AE21-F52D-B1C4-3965-CECC8AFF726A}"/>
              </a:ext>
            </a:extLst>
          </p:cNvPr>
          <p:cNvSpPr txBox="1"/>
          <p:nvPr/>
        </p:nvSpPr>
        <p:spPr>
          <a:xfrm>
            <a:off x="16319" y="1566146"/>
            <a:ext cx="3014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暑い夏も☀</a:t>
            </a:r>
            <a:endParaRPr kumimoji="1" lang="en-US" altLang="ja-JP" sz="105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0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楽しいイベントで盛り上がろう☆</a:t>
            </a:r>
          </a:p>
        </p:txBody>
      </p:sp>
      <p:pic>
        <p:nvPicPr>
          <p:cNvPr id="30" name="図 29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C1DE1F-A611-65DF-7383-0500F095E0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77" y="3779372"/>
            <a:ext cx="571169" cy="487901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C744D7E-2FBC-01E2-2E55-6884F1D723DB}"/>
              </a:ext>
            </a:extLst>
          </p:cNvPr>
          <p:cNvSpPr txBox="1"/>
          <p:nvPr/>
        </p:nvSpPr>
        <p:spPr>
          <a:xfrm>
            <a:off x="4009602" y="6604964"/>
            <a:ext cx="2486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★動きやすい服装で来てくださいね！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8DDEDDE-D8C9-F40C-829C-DD665BAD898E}"/>
              </a:ext>
            </a:extLst>
          </p:cNvPr>
          <p:cNvSpPr txBox="1"/>
          <p:nvPr/>
        </p:nvSpPr>
        <p:spPr>
          <a:xfrm>
            <a:off x="3806307" y="5128091"/>
            <a:ext cx="298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21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　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15:00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16:30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講座室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5D7E6B5-4393-9AEA-81DF-58A5EF14D676}"/>
              </a:ext>
            </a:extLst>
          </p:cNvPr>
          <p:cNvSpPr txBox="1"/>
          <p:nvPr/>
        </p:nvSpPr>
        <p:spPr>
          <a:xfrm>
            <a:off x="3652080" y="6820033"/>
            <a:ext cx="3014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※</a:t>
            </a:r>
            <a:r>
              <a:rPr kumimoji="1" lang="ja-JP" altLang="en-US" sz="1000" dirty="0"/>
              <a:t>この時間帯は講座室の勉強利用はできません</a:t>
            </a:r>
          </a:p>
        </p:txBody>
      </p:sp>
      <p:pic>
        <p:nvPicPr>
          <p:cNvPr id="64" name="図 63" descr="透明のカップに入った飲み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249C62-80F9-D3F7-BAE3-FF711D87EC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74" y="7595882"/>
            <a:ext cx="922005" cy="1317150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3A88D24-2B2B-B682-0C77-0DD154D02DB4}"/>
              </a:ext>
            </a:extLst>
          </p:cNvPr>
          <p:cNvSpPr txBox="1"/>
          <p:nvPr/>
        </p:nvSpPr>
        <p:spPr>
          <a:xfrm>
            <a:off x="1775848" y="7927679"/>
            <a:ext cx="3638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22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日（火）～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26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</a:t>
            </a:r>
            <a:r>
              <a:rPr kumimoji="1" lang="ja-JP" altLang="en-US" sz="1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13:00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18:00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談話室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86C6E66-EB14-6F7A-F435-90A74BA043C1}"/>
              </a:ext>
            </a:extLst>
          </p:cNvPr>
          <p:cNvSpPr txBox="1"/>
          <p:nvPr/>
        </p:nvSpPr>
        <p:spPr>
          <a:xfrm>
            <a:off x="1927163" y="8148428"/>
            <a:ext cx="319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オリジナルキャンドルを作ろう★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C6E4A82-F723-5E8E-6638-428E12EE18EE}"/>
              </a:ext>
            </a:extLst>
          </p:cNvPr>
          <p:cNvSpPr txBox="1"/>
          <p:nvPr/>
        </p:nvSpPr>
        <p:spPr>
          <a:xfrm>
            <a:off x="1336818" y="8464944"/>
            <a:ext cx="43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昨年度大好評だったキャンドルづくりを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さらに発展させました！！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今回は夏らしいジェルキャンドルがテーマです</a:t>
            </a:r>
            <a:r>
              <a:rPr kumimoji="1" lang="en-US" altLang="ja-JP" sz="1200" dirty="0"/>
              <a:t>(#^.^#)</a:t>
            </a:r>
          </a:p>
          <a:p>
            <a:pPr algn="ctr"/>
            <a:r>
              <a:rPr kumimoji="1" lang="ja-JP" altLang="en-US" sz="1200" dirty="0"/>
              <a:t>貝殻やヒトデといった海をモチーフにした装飾品を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自由に選んで世界に一つだけのキャンドルを一緒に作ろう♪</a:t>
            </a:r>
            <a:endParaRPr kumimoji="1" lang="en-US" altLang="ja-JP" sz="120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27F9B9B-42EF-7FD2-CA37-218D221FB683}"/>
              </a:ext>
            </a:extLst>
          </p:cNvPr>
          <p:cNvSpPr txBox="1"/>
          <p:nvPr/>
        </p:nvSpPr>
        <p:spPr>
          <a:xfrm>
            <a:off x="508110" y="5134832"/>
            <a:ext cx="2811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</a:t>
            </a:r>
            <a:r>
              <a:rPr kumimoji="1" lang="ja-JP" altLang="en-US" sz="12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　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16:00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17:00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談話室</a:t>
            </a:r>
            <a:r>
              <a:rPr kumimoji="1" lang="en-US" altLang="ja-JP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kumimoji="1" lang="ja-JP" altLang="en-US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5B863CB-F260-0CF6-59F9-4ABAB3E9E1C5}"/>
              </a:ext>
            </a:extLst>
          </p:cNvPr>
          <p:cNvSpPr txBox="1"/>
          <p:nvPr/>
        </p:nvSpPr>
        <p:spPr>
          <a:xfrm>
            <a:off x="628793" y="5350397"/>
            <a:ext cx="2564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自分の将来を考えよう♪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DF926B-61B9-BA0A-581E-3E0B7109CA04}"/>
              </a:ext>
            </a:extLst>
          </p:cNvPr>
          <p:cNvSpPr txBox="1"/>
          <p:nvPr/>
        </p:nvSpPr>
        <p:spPr>
          <a:xfrm>
            <a:off x="218188" y="5763698"/>
            <a:ext cx="3048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進路や職業についてコーチと話しながら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楽しく考えてみませんか！？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参加者には受験や面接で使える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㊙テクニックもお伝えします</a:t>
            </a:r>
            <a:r>
              <a:rPr kumimoji="1" lang="en-US" altLang="ja-JP" sz="1200" dirty="0"/>
              <a:t>(*^^)v</a:t>
            </a:r>
          </a:p>
          <a:p>
            <a:pPr algn="ctr"/>
            <a:r>
              <a:rPr kumimoji="1" lang="ja-JP" altLang="en-US" sz="1200" dirty="0"/>
              <a:t>志望理由書・小論文の書き方も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この機会に学びましょう♪</a:t>
            </a:r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68A0F5C-56D2-83B9-5065-C1BDBFBE1180}"/>
              </a:ext>
            </a:extLst>
          </p:cNvPr>
          <p:cNvSpPr txBox="1"/>
          <p:nvPr/>
        </p:nvSpPr>
        <p:spPr>
          <a:xfrm>
            <a:off x="2352053" y="9549148"/>
            <a:ext cx="2486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◆期間中に１人１回参加可能です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BC3A6FE8-F3A5-5377-E1F7-976D0B4CADDC}"/>
              </a:ext>
            </a:extLst>
          </p:cNvPr>
          <p:cNvSpPr/>
          <p:nvPr/>
        </p:nvSpPr>
        <p:spPr>
          <a:xfrm>
            <a:off x="2378112" y="9533269"/>
            <a:ext cx="2049757" cy="2518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" name="図 72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B1F540-F26B-4EF6-6395-ACDE4EAF32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169">
            <a:off x="311692" y="4569678"/>
            <a:ext cx="503336" cy="495017"/>
          </a:xfrm>
          <a:prstGeom prst="rect">
            <a:avLst/>
          </a:prstGeom>
        </p:spPr>
      </p:pic>
      <p:pic>
        <p:nvPicPr>
          <p:cNvPr id="92" name="図 91" descr="ロ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3C328C9-252A-9F2A-4E0A-3120F5BF82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69" y="6599679"/>
            <a:ext cx="400111" cy="400111"/>
          </a:xfrm>
          <a:prstGeom prst="rect">
            <a:avLst/>
          </a:prstGeom>
        </p:spPr>
      </p:pic>
      <p:pic>
        <p:nvPicPr>
          <p:cNvPr id="81" name="図 80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90CA9F-26D1-330C-BCA7-2556A6D5C8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6" y="7470715"/>
            <a:ext cx="1046036" cy="811849"/>
          </a:xfrm>
          <a:prstGeom prst="rect">
            <a:avLst/>
          </a:prstGeom>
        </p:spPr>
      </p:pic>
      <p:pic>
        <p:nvPicPr>
          <p:cNvPr id="94" name="図 93" descr="はさ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21B0AB-1292-7BEA-F9D2-B8DC5C7C87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2845" flipV="1">
            <a:off x="342313" y="8881759"/>
            <a:ext cx="668413" cy="42704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A945391-9343-ACAC-79AB-480E61ECEEEB}"/>
              </a:ext>
            </a:extLst>
          </p:cNvPr>
          <p:cNvSpPr txBox="1"/>
          <p:nvPr/>
        </p:nvSpPr>
        <p:spPr>
          <a:xfrm>
            <a:off x="5034577" y="7304123"/>
            <a:ext cx="292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↓こんな作品が作れます↓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0C6DDCA-7F22-A527-A419-FA8388075472}"/>
              </a:ext>
            </a:extLst>
          </p:cNvPr>
          <p:cNvSpPr txBox="1"/>
          <p:nvPr/>
        </p:nvSpPr>
        <p:spPr>
          <a:xfrm>
            <a:off x="4198450" y="5761004"/>
            <a:ext cx="205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未経験でも大丈夫です！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コーチが優しく教えます☆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あの有名な曲で</a:t>
            </a:r>
            <a:r>
              <a:rPr kumimoji="1" lang="en-US" altLang="ja-JP" sz="1200" dirty="0">
                <a:latin typeface="+mn-ea"/>
              </a:rPr>
              <a:t>…</a:t>
            </a:r>
            <a:r>
              <a:rPr kumimoji="1" lang="ja-JP" altLang="en-US" sz="1200" dirty="0">
                <a:latin typeface="+mn-ea"/>
              </a:rPr>
              <a:t>！？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みんなで楽しく踊ろう♬</a:t>
            </a:r>
          </a:p>
        </p:txBody>
      </p:sp>
      <p:sp>
        <p:nvSpPr>
          <p:cNvPr id="3" name="矢印: 左右 2">
            <a:extLst>
              <a:ext uri="{FF2B5EF4-FFF2-40B4-BE49-F238E27FC236}">
                <a16:creationId xmlns:a16="http://schemas.microsoft.com/office/drawing/2014/main" id="{05F1BF0C-EC10-8EE1-484F-5ADA9736192F}"/>
              </a:ext>
            </a:extLst>
          </p:cNvPr>
          <p:cNvSpPr/>
          <p:nvPr/>
        </p:nvSpPr>
        <p:spPr>
          <a:xfrm>
            <a:off x="2029797" y="3312386"/>
            <a:ext cx="4790563" cy="388192"/>
          </a:xfrm>
          <a:prstGeom prst="leftRightArrow">
            <a:avLst/>
          </a:prstGeom>
          <a:solidFill>
            <a:srgbClr val="8AFE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DB6C3D-AF83-2469-96DA-09DF19B4F6EC}"/>
              </a:ext>
            </a:extLst>
          </p:cNvPr>
          <p:cNvSpPr txBox="1"/>
          <p:nvPr/>
        </p:nvSpPr>
        <p:spPr>
          <a:xfrm>
            <a:off x="3786540" y="3388850"/>
            <a:ext cx="1744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工作「ジェルキャンドル」</a:t>
            </a: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8C8F2A91-00A9-2487-69F8-57D81E2EC05E}"/>
              </a:ext>
            </a:extLst>
          </p:cNvPr>
          <p:cNvCxnSpPr>
            <a:cxnSpLocks/>
          </p:cNvCxnSpPr>
          <p:nvPr/>
        </p:nvCxnSpPr>
        <p:spPr>
          <a:xfrm>
            <a:off x="6844361" y="3700578"/>
            <a:ext cx="0" cy="594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16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3532555" y="7949392"/>
            <a:ext cx="3287345" cy="193126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8100" y="7949392"/>
            <a:ext cx="3494455" cy="193126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80105" y="9481547"/>
            <a:ext cx="2849069" cy="377531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施設内における万が一の事故・怪我について、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応急処置はいたしますが、原則自己責任となります。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18" y="7935474"/>
            <a:ext cx="3411333" cy="2769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07327" y="8214071"/>
            <a:ext cx="3390673" cy="122341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大田区新蒲田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18-16</a:t>
            </a:r>
          </a:p>
          <a:p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新蒲田一丁目複合施設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カムカム新蒲田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)4</a:t>
            </a:r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endParaRPr kumimoji="1" lang="en-US" altLang="ja-JP" sz="105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03-6715-8308</a:t>
            </a:r>
            <a:r>
              <a:rPr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03-6715-8309</a:t>
            </a:r>
          </a:p>
          <a:p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休館日／年末年始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(12/29</a:t>
            </a:r>
            <a:r>
              <a:rPr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1/3)</a:t>
            </a:r>
          </a:p>
          <a:p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施設点検日、清掃等による臨時的な休館</a:t>
            </a:r>
            <a:endParaRPr kumimoji="1" lang="en-US" altLang="ja-JP" sz="105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開館時間／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10:00</a:t>
            </a:r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21:00</a:t>
            </a:r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（中学生は</a:t>
            </a:r>
            <a:r>
              <a:rPr kumimoji="1"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19:00</a:t>
            </a:r>
            <a:r>
              <a:rPr kumimoji="1"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まで）</a:t>
            </a:r>
            <a:endParaRPr kumimoji="1" lang="en-US" altLang="ja-JP" sz="105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ＵＲＬ／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ota-kamata-hiroba.jp</a:t>
            </a: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10602" y="7946013"/>
            <a:ext cx="144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施設概要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338370" y="997820"/>
            <a:ext cx="246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65C9A444-6EC8-F3D9-4E42-0427B16BE85C}"/>
              </a:ext>
            </a:extLst>
          </p:cNvPr>
          <p:cNvSpPr/>
          <p:nvPr/>
        </p:nvSpPr>
        <p:spPr>
          <a:xfrm>
            <a:off x="38100" y="25343"/>
            <a:ext cx="6781799" cy="7870203"/>
          </a:xfrm>
          <a:custGeom>
            <a:avLst/>
            <a:gdLst>
              <a:gd name="connsiteX0" fmla="*/ 0 w 6795139"/>
              <a:gd name="connsiteY0" fmla="*/ 0 h 4510836"/>
              <a:gd name="connsiteX1" fmla="*/ 6795139 w 6795139"/>
              <a:gd name="connsiteY1" fmla="*/ 0 h 4510836"/>
              <a:gd name="connsiteX2" fmla="*/ 6795139 w 6795139"/>
              <a:gd name="connsiteY2" fmla="*/ 4510836 h 4510836"/>
              <a:gd name="connsiteX3" fmla="*/ 0 w 6795139"/>
              <a:gd name="connsiteY3" fmla="*/ 4510836 h 4510836"/>
              <a:gd name="connsiteX4" fmla="*/ 0 w 6795139"/>
              <a:gd name="connsiteY4" fmla="*/ 0 h 4510836"/>
              <a:gd name="connsiteX0" fmla="*/ 7034 w 6802173"/>
              <a:gd name="connsiteY0" fmla="*/ 0 h 4510836"/>
              <a:gd name="connsiteX1" fmla="*/ 6802173 w 6802173"/>
              <a:gd name="connsiteY1" fmla="*/ 0 h 4510836"/>
              <a:gd name="connsiteX2" fmla="*/ 6802173 w 6802173"/>
              <a:gd name="connsiteY2" fmla="*/ 4510836 h 4510836"/>
              <a:gd name="connsiteX3" fmla="*/ 0 w 6802173"/>
              <a:gd name="connsiteY3" fmla="*/ 4489735 h 4510836"/>
              <a:gd name="connsiteX4" fmla="*/ 7034 w 6802173"/>
              <a:gd name="connsiteY4" fmla="*/ 0 h 4510836"/>
              <a:gd name="connsiteX0" fmla="*/ 7034 w 6802173"/>
              <a:gd name="connsiteY0" fmla="*/ 0 h 4489735"/>
              <a:gd name="connsiteX1" fmla="*/ 6802173 w 6802173"/>
              <a:gd name="connsiteY1" fmla="*/ 0 h 4489735"/>
              <a:gd name="connsiteX2" fmla="*/ 6802173 w 6802173"/>
              <a:gd name="connsiteY2" fmla="*/ 4475667 h 4489735"/>
              <a:gd name="connsiteX3" fmla="*/ 0 w 6802173"/>
              <a:gd name="connsiteY3" fmla="*/ 4489735 h 4489735"/>
              <a:gd name="connsiteX4" fmla="*/ 7034 w 6802173"/>
              <a:gd name="connsiteY4" fmla="*/ 0 h 4489735"/>
              <a:gd name="connsiteX0" fmla="*/ 7034 w 6816241"/>
              <a:gd name="connsiteY0" fmla="*/ 0 h 4489735"/>
              <a:gd name="connsiteX1" fmla="*/ 6802173 w 6816241"/>
              <a:gd name="connsiteY1" fmla="*/ 0 h 4489735"/>
              <a:gd name="connsiteX2" fmla="*/ 6816241 w 6816241"/>
              <a:gd name="connsiteY2" fmla="*/ 4482701 h 4489735"/>
              <a:gd name="connsiteX3" fmla="*/ 0 w 6816241"/>
              <a:gd name="connsiteY3" fmla="*/ 4489735 h 4489735"/>
              <a:gd name="connsiteX4" fmla="*/ 7034 w 6816241"/>
              <a:gd name="connsiteY4" fmla="*/ 0 h 4489735"/>
              <a:gd name="connsiteX0" fmla="*/ 7034 w 6823275"/>
              <a:gd name="connsiteY0" fmla="*/ 0 h 4489735"/>
              <a:gd name="connsiteX1" fmla="*/ 6802173 w 6823275"/>
              <a:gd name="connsiteY1" fmla="*/ 0 h 4489735"/>
              <a:gd name="connsiteX2" fmla="*/ 6823275 w 6823275"/>
              <a:gd name="connsiteY2" fmla="*/ 4475667 h 4489735"/>
              <a:gd name="connsiteX3" fmla="*/ 0 w 6823275"/>
              <a:gd name="connsiteY3" fmla="*/ 4489735 h 4489735"/>
              <a:gd name="connsiteX4" fmla="*/ 7034 w 6823275"/>
              <a:gd name="connsiteY4" fmla="*/ 0 h 44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275" h="4489735">
                <a:moveTo>
                  <a:pt x="7034" y="0"/>
                </a:moveTo>
                <a:lnTo>
                  <a:pt x="6802173" y="0"/>
                </a:lnTo>
                <a:cubicBezTo>
                  <a:pt x="6806862" y="1494234"/>
                  <a:pt x="6818586" y="2981433"/>
                  <a:pt x="6823275" y="4475667"/>
                </a:cubicBezTo>
                <a:lnTo>
                  <a:pt x="0" y="4489735"/>
                </a:lnTo>
                <a:cubicBezTo>
                  <a:pt x="2345" y="2993157"/>
                  <a:pt x="4689" y="1496578"/>
                  <a:pt x="7034" y="0"/>
                </a:cubicBezTo>
                <a:close/>
              </a:path>
            </a:pathLst>
          </a:custGeom>
          <a:solidFill>
            <a:srgbClr val="FFFF99"/>
          </a:solidFill>
          <a:ln w="57150">
            <a:solidFill>
              <a:schemeClr val="bg1"/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8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8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E50DE931-B0C4-5D13-68FF-1ECE1F14A03F}"/>
              </a:ext>
            </a:extLst>
          </p:cNvPr>
          <p:cNvSpPr/>
          <p:nvPr/>
        </p:nvSpPr>
        <p:spPr>
          <a:xfrm>
            <a:off x="156322" y="884053"/>
            <a:ext cx="3227935" cy="2738220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49C791C-6327-9B70-F95A-5189AE65C387}"/>
              </a:ext>
            </a:extLst>
          </p:cNvPr>
          <p:cNvSpPr txBox="1"/>
          <p:nvPr/>
        </p:nvSpPr>
        <p:spPr>
          <a:xfrm>
            <a:off x="1029179" y="887150"/>
            <a:ext cx="161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談話室</a:t>
            </a:r>
            <a:endParaRPr lang="en-US" altLang="ja-JP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78A6E05-7907-01CD-0FC8-B4D5C3A615AD}"/>
              </a:ext>
            </a:extLst>
          </p:cNvPr>
          <p:cNvSpPr txBox="1"/>
          <p:nvPr/>
        </p:nvSpPr>
        <p:spPr>
          <a:xfrm>
            <a:off x="290439" y="2015436"/>
            <a:ext cx="241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種類豊富なレンタル品があります！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施設内のみ使用できます。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FC75DCE-F92A-583A-AC91-6FF9CFB576F6}"/>
              </a:ext>
            </a:extLst>
          </p:cNvPr>
          <p:cNvSpPr txBox="1"/>
          <p:nvPr/>
        </p:nvSpPr>
        <p:spPr>
          <a:xfrm>
            <a:off x="1098986" y="6710037"/>
            <a:ext cx="5040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談話室と講座室、どちらの部屋にも無料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を完備しています！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AF69C3-6EB4-63A9-872B-D7FDEA86901A}"/>
              </a:ext>
            </a:extLst>
          </p:cNvPr>
          <p:cNvSpPr txBox="1"/>
          <p:nvPr/>
        </p:nvSpPr>
        <p:spPr>
          <a:xfrm>
            <a:off x="263811" y="97382"/>
            <a:ext cx="633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n w="6600">
                  <a:solidFill>
                    <a:schemeClr val="tx1"/>
                  </a:solidFill>
                  <a:prstDash val="solid"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中高生ひろばでの過ごし方は、自分次第！</a:t>
            </a:r>
            <a:endParaRPr lang="en-US" altLang="ja-JP" sz="2000" dirty="0">
              <a:ln w="6600">
                <a:solidFill>
                  <a:schemeClr val="tx1"/>
                </a:solidFill>
                <a:prstDash val="solid"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ln w="6600">
                  <a:solidFill>
                    <a:schemeClr val="tx1"/>
                  </a:solidFill>
                  <a:prstDash val="solid"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毎日できることを紹介します☆</a:t>
            </a:r>
            <a:endParaRPr lang="en-US" altLang="ja-JP" sz="2000" dirty="0">
              <a:ln w="6600">
                <a:solidFill>
                  <a:schemeClr val="tx1"/>
                </a:solidFill>
                <a:prstDash val="solid"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Picture 2" descr="https://qr.quel.jp/tmp/16f28e71941f5d0708a93b5937aa8c0662ae46b2.png">
            <a:extLst>
              <a:ext uri="{FF2B5EF4-FFF2-40B4-BE49-F238E27FC236}">
                <a16:creationId xmlns:a16="http://schemas.microsoft.com/office/drawing/2014/main" id="{3A1ADCF8-2101-2749-52AD-49959A70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15" y="7183930"/>
            <a:ext cx="580586" cy="5805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円形吹き出し 64">
            <a:extLst>
              <a:ext uri="{FF2B5EF4-FFF2-40B4-BE49-F238E27FC236}">
                <a16:creationId xmlns:a16="http://schemas.microsoft.com/office/drawing/2014/main" id="{6281A0F5-2957-653B-9D74-888C71FEE732}"/>
              </a:ext>
            </a:extLst>
          </p:cNvPr>
          <p:cNvSpPr/>
          <p:nvPr/>
        </p:nvSpPr>
        <p:spPr>
          <a:xfrm>
            <a:off x="1131489" y="7252486"/>
            <a:ext cx="4709533" cy="453853"/>
          </a:xfrm>
          <a:prstGeom prst="wedgeEllipseCallout">
            <a:avLst>
              <a:gd name="adj1" fmla="val 54594"/>
              <a:gd name="adj2" fmla="val 2558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6FF58A0-C469-1862-C868-C26DAC520303}"/>
              </a:ext>
            </a:extLst>
          </p:cNvPr>
          <p:cNvSpPr txBox="1"/>
          <p:nvPr/>
        </p:nvSpPr>
        <p:spPr>
          <a:xfrm>
            <a:off x="1373243" y="7316270"/>
            <a:ext cx="439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イベントの様子など詳しくは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をご覧ください♪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64AD6E-0985-BF70-26EF-59F91239C7F1}"/>
              </a:ext>
            </a:extLst>
          </p:cNvPr>
          <p:cNvSpPr txBox="1"/>
          <p:nvPr/>
        </p:nvSpPr>
        <p:spPr>
          <a:xfrm>
            <a:off x="288963" y="1661102"/>
            <a:ext cx="30565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卓球・ダーツで遊べます！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運営状況によっては、できない場合があります。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角丸四角形 27">
            <a:extLst>
              <a:ext uri="{FF2B5EF4-FFF2-40B4-BE49-F238E27FC236}">
                <a16:creationId xmlns:a16="http://schemas.microsoft.com/office/drawing/2014/main" id="{81082BE4-769C-4185-7C37-EA598F9CF125}"/>
              </a:ext>
            </a:extLst>
          </p:cNvPr>
          <p:cNvSpPr/>
          <p:nvPr/>
        </p:nvSpPr>
        <p:spPr>
          <a:xfrm>
            <a:off x="3470486" y="884053"/>
            <a:ext cx="3231193" cy="2731126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A5E6257-1013-50F0-A881-04C20691D47B}"/>
              </a:ext>
            </a:extLst>
          </p:cNvPr>
          <p:cNvSpPr txBox="1"/>
          <p:nvPr/>
        </p:nvSpPr>
        <p:spPr>
          <a:xfrm>
            <a:off x="4354183" y="896656"/>
            <a:ext cx="161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講座室</a:t>
            </a:r>
            <a:endParaRPr lang="en-US" altLang="ja-JP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83A263C-618C-4072-DCFD-F3BF200C238A}"/>
              </a:ext>
            </a:extLst>
          </p:cNvPr>
          <p:cNvSpPr txBox="1"/>
          <p:nvPr/>
        </p:nvSpPr>
        <p:spPr>
          <a:xfrm>
            <a:off x="3339946" y="1235906"/>
            <a:ext cx="367256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静かに過ごすことができる部屋なので、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自習に最適です。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大学受験・高校受験に向けた、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参考書も揃えています！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 descr="屋内, 窓, テーブル, 大きい が含まれている画像&#10;&#10;自動的に生成された説明">
            <a:extLst>
              <a:ext uri="{FF2B5EF4-FFF2-40B4-BE49-F238E27FC236}">
                <a16:creationId xmlns:a16="http://schemas.microsoft.com/office/drawing/2014/main" id="{25ACD6CA-E5A3-B40F-ED03-B8319247D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92" y="2004398"/>
            <a:ext cx="1565791" cy="907023"/>
          </a:xfrm>
          <a:prstGeom prst="rect">
            <a:avLst/>
          </a:prstGeom>
          <a:ln>
            <a:noFill/>
          </a:ln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207075A-3447-AD7A-3B5E-BD9FDCD49BD6}"/>
              </a:ext>
            </a:extLst>
          </p:cNvPr>
          <p:cNvSpPr txBox="1"/>
          <p:nvPr/>
        </p:nvSpPr>
        <p:spPr>
          <a:xfrm>
            <a:off x="3828689" y="2957160"/>
            <a:ext cx="2546048" cy="55399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★面接練習・小論文対策ができます！★</a:t>
            </a:r>
            <a:endParaRPr kumimoji="1" lang="en-US" altLang="ja-JP" sz="10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事前に日にちを決めて実施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しましょう！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志望理由書の添削も受け付けています！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814CC7-28D7-5D95-3ACD-5EA0543BC163}"/>
              </a:ext>
            </a:extLst>
          </p:cNvPr>
          <p:cNvSpPr txBox="1"/>
          <p:nvPr/>
        </p:nvSpPr>
        <p:spPr>
          <a:xfrm>
            <a:off x="309918" y="7961401"/>
            <a:ext cx="294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n w="0"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中学・高校生世代の皆さんへ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E697BB-E002-757E-0D90-AE25061090ED}"/>
              </a:ext>
            </a:extLst>
          </p:cNvPr>
          <p:cNvSpPr txBox="1"/>
          <p:nvPr/>
        </p:nvSpPr>
        <p:spPr>
          <a:xfrm>
            <a:off x="39058" y="8267578"/>
            <a:ext cx="36074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中高生ひろばは、中高生世代の皆さんの居場所です。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大田区に</a:t>
            </a:r>
            <a:r>
              <a:rPr lang="en-US" altLang="ja-JP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在住</a:t>
            </a:r>
            <a:r>
              <a:rPr lang="en-US" altLang="ja-JP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050" u="sng" dirty="0" err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在学</a:t>
            </a:r>
            <a:r>
              <a:rPr lang="en-US" altLang="ja-JP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lang="en-US" altLang="ja-JP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在勤</a:t>
            </a:r>
            <a:r>
              <a:rPr lang="en-US" altLang="ja-JP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05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の中学・高校生世代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であれば誰でも無料で利用可能です。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3B3AC9-B231-0EA1-A247-9AED66B0D7AA}"/>
              </a:ext>
            </a:extLst>
          </p:cNvPr>
          <p:cNvSpPr txBox="1"/>
          <p:nvPr/>
        </p:nvSpPr>
        <p:spPr>
          <a:xfrm>
            <a:off x="199247" y="8825777"/>
            <a:ext cx="31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9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初回来館の際に</a:t>
            </a:r>
            <a:r>
              <a:rPr lang="ja-JP" altLang="en-US" sz="900" u="sng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“在住”、“在学”または “在勤”を証明する</a:t>
            </a:r>
            <a:endParaRPr lang="en-US" altLang="ja-JP" sz="900" u="sng" dirty="0"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900" u="sng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身分証（学生証や保険証など）</a:t>
            </a:r>
            <a:r>
              <a:rPr lang="ja-JP" altLang="en-US" sz="900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の提示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をお願いしています。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7DD99-B30C-C2FA-0DCB-FF3FF35EF8BB}"/>
              </a:ext>
            </a:extLst>
          </p:cNvPr>
          <p:cNvSpPr txBox="1"/>
          <p:nvPr/>
        </p:nvSpPr>
        <p:spPr>
          <a:xfrm>
            <a:off x="232920" y="9170640"/>
            <a:ext cx="34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一人でも複数人でも、何人で来館しても大丈夫です。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コーチたちが待っています！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保護者の方もご見学いただけます。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（談話室や講座室の外からの見学となります）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C137C2-C394-2126-2516-0F845AE7DEC3}"/>
              </a:ext>
            </a:extLst>
          </p:cNvPr>
          <p:cNvSpPr txBox="1"/>
          <p:nvPr/>
        </p:nvSpPr>
        <p:spPr>
          <a:xfrm>
            <a:off x="1689842" y="7022557"/>
            <a:ext cx="4731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感染症対策のため、施設をご利用の際は手指消毒のご協力をお願いします。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B6149B-02B1-2F85-D92E-B2D92DD02C57}"/>
              </a:ext>
            </a:extLst>
          </p:cNvPr>
          <p:cNvSpPr txBox="1"/>
          <p:nvPr/>
        </p:nvSpPr>
        <p:spPr>
          <a:xfrm>
            <a:off x="322348" y="2478090"/>
            <a:ext cx="1730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●カード＆ボードゲーム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●電子ピアノ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●充電器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2C2949-1E24-426B-7346-E5FCF2E0292A}"/>
              </a:ext>
            </a:extLst>
          </p:cNvPr>
          <p:cNvSpPr txBox="1"/>
          <p:nvPr/>
        </p:nvSpPr>
        <p:spPr>
          <a:xfrm>
            <a:off x="2038128" y="2481061"/>
            <a:ext cx="1281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●タブレット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●モニター　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●各種本　など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8AEE23-3D0B-1049-7DCD-90850CA34534}"/>
              </a:ext>
            </a:extLst>
          </p:cNvPr>
          <p:cNvSpPr txBox="1"/>
          <p:nvPr/>
        </p:nvSpPr>
        <p:spPr>
          <a:xfrm>
            <a:off x="288963" y="1254891"/>
            <a:ext cx="3056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飲食可能！冷蔵庫、電子レンジ、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電気ポッドなどのキッチン家電も使用できます。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C7A845-FFF7-D37F-837B-80D71A42D044}"/>
              </a:ext>
            </a:extLst>
          </p:cNvPr>
          <p:cNvSpPr txBox="1"/>
          <p:nvPr/>
        </p:nvSpPr>
        <p:spPr>
          <a:xfrm>
            <a:off x="207529" y="3038170"/>
            <a:ext cx="564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運営時間中は常にコーチがいるから安心☆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もし良ければ一緒に遊んだり、雑談したりしましょう！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AED1E0C-C2F9-4FE7-142A-6663DE22B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7" y="3707947"/>
            <a:ext cx="6429927" cy="298760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169500-8508-4663-6B6A-0C5C16B1848B}"/>
              </a:ext>
            </a:extLst>
          </p:cNvPr>
          <p:cNvSpPr txBox="1"/>
          <p:nvPr/>
        </p:nvSpPr>
        <p:spPr>
          <a:xfrm>
            <a:off x="2792573" y="4076605"/>
            <a:ext cx="253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８月１７日（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4ACB9A-5440-D5B6-CA9B-82907197D9F5}"/>
              </a:ext>
            </a:extLst>
          </p:cNvPr>
          <p:cNvSpPr txBox="1"/>
          <p:nvPr/>
        </p:nvSpPr>
        <p:spPr>
          <a:xfrm>
            <a:off x="2434248" y="4374616"/>
            <a:ext cx="2420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ひろば夏祭り開催！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D14A7D-A262-C886-B09C-18A0C7F5827B}"/>
              </a:ext>
            </a:extLst>
          </p:cNvPr>
          <p:cNvSpPr txBox="1"/>
          <p:nvPr/>
        </p:nvSpPr>
        <p:spPr>
          <a:xfrm>
            <a:off x="2434248" y="4744296"/>
            <a:ext cx="44586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スーパーボール・ヨーヨーすくい、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射的や輪投げ、ビンゴ大会もやるよ★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7B9CA9-D607-484D-0352-D0295B71050D}"/>
              </a:ext>
            </a:extLst>
          </p:cNvPr>
          <p:cNvSpPr txBox="1"/>
          <p:nvPr/>
        </p:nvSpPr>
        <p:spPr>
          <a:xfrm>
            <a:off x="2486071" y="5466037"/>
            <a:ext cx="2700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夏を一緒に楽しもう！☀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A3C645E-CD7D-7750-6F55-F333515C56A3}"/>
              </a:ext>
            </a:extLst>
          </p:cNvPr>
          <p:cNvSpPr txBox="1"/>
          <p:nvPr/>
        </p:nvSpPr>
        <p:spPr>
          <a:xfrm>
            <a:off x="1596907" y="5077779"/>
            <a:ext cx="4203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イベント当日まで、お手伝いをしてくれる中高生を募集しています！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受付前でコーチに声かけてくださいね！☺</a:t>
            </a:r>
          </a:p>
        </p:txBody>
      </p:sp>
      <p:pic>
        <p:nvPicPr>
          <p:cNvPr id="32" name="図 31" descr="ラン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E9B5559-CD2F-3117-9A53-F3A90D0DA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04" y="4296792"/>
            <a:ext cx="509111" cy="576523"/>
          </a:xfrm>
          <a:prstGeom prst="rect">
            <a:avLst/>
          </a:prstGeom>
        </p:spPr>
      </p:pic>
      <p:pic>
        <p:nvPicPr>
          <p:cNvPr id="36" name="図 35" descr="ラン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2B2803-D45B-1D4F-8CB1-61EBEACEF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1" y="4291177"/>
            <a:ext cx="509111" cy="5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</TotalTime>
  <Words>764</Words>
  <Application>Microsoft Office PowerPoint</Application>
  <PresentationFormat>A4 210 x 297 mm</PresentationFormat>
  <Paragraphs>144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HGP創英角ｺﾞｼｯｸUB</vt:lpstr>
      <vt:lpstr>HGP創英角ﾎﾟｯﾌﾟ体</vt:lpstr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利根川 千晴(chiharu tonegawa)</dc:creator>
  <cp:lastModifiedBy>山田 洋文(hirofumi yamada)</cp:lastModifiedBy>
  <cp:revision>56</cp:revision>
  <cp:lastPrinted>2025-06-16T10:05:07Z</cp:lastPrinted>
  <dcterms:created xsi:type="dcterms:W3CDTF">2025-05-17T11:17:06Z</dcterms:created>
  <dcterms:modified xsi:type="dcterms:W3CDTF">2025-06-16T10:50:52Z</dcterms:modified>
</cp:coreProperties>
</file>